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870f3b537ae45f5" /><Relationship Type="http://schemas.openxmlformats.org/officeDocument/2006/relationships/extended-properties" Target="/docProps/app.xml" Id="R876f5c2a9c7942b9" /><Relationship Type="http://schemas.openxmlformats.org/officeDocument/2006/relationships/officeDocument" Target="/ppt/presentation.xml" Id="Rc29d89eee2ff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5c91e39614068"/>
  </p:sldMasterIdLst>
  <p:notesMasterIdLst>
    <p:notesMasterId xmlns:r="http://schemas.openxmlformats.org/officeDocument/2006/relationships" r:id="R3c5210da710f4dca"/>
  </p:notesMasterIdLst>
  <p:sldIdLst>
    <p:sldId xmlns:r="http://schemas.openxmlformats.org/officeDocument/2006/relationships" id="256" r:id="Rddaccedc8d284f5e"/>
    <p:sldId xmlns:r="http://schemas.openxmlformats.org/officeDocument/2006/relationships" id="257" r:id="Rab437fd2fcfe4587"/>
    <p:sldId xmlns:r="http://schemas.openxmlformats.org/officeDocument/2006/relationships" id="258" r:id="Red617b9d6b574df3"/>
    <p:sldId xmlns:r="http://schemas.openxmlformats.org/officeDocument/2006/relationships" id="259" r:id="Reb8aefa054fc43f9"/>
    <p:sldId xmlns:r="http://schemas.openxmlformats.org/officeDocument/2006/relationships" id="260" r:id="R2675bf0582a34a7c"/>
    <p:sldId xmlns:r="http://schemas.openxmlformats.org/officeDocument/2006/relationships" id="261" r:id="Ra6910102d4924fc8"/>
    <p:sldId xmlns:r="http://schemas.openxmlformats.org/officeDocument/2006/relationships" id="262" r:id="R37abfc14c0bd459a"/>
    <p:sldId xmlns:r="http://schemas.openxmlformats.org/officeDocument/2006/relationships" id="263" r:id="R2356f09a3cdc42f2"/>
    <p:sldId xmlns:r="http://schemas.openxmlformats.org/officeDocument/2006/relationships" id="264" r:id="R647e84f3e22b4670"/>
    <p:sldId xmlns:r="http://schemas.openxmlformats.org/officeDocument/2006/relationships" id="265" r:id="Rd3e2f708ece448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cd3117121404446" /><Relationship Type="http://schemas.openxmlformats.org/officeDocument/2006/relationships/slideMaster" Target="/ppt/slideMasters/slideMaster1.xml" Id="R3165c91e39614068" /><Relationship Type="http://schemas.openxmlformats.org/officeDocument/2006/relationships/notesMaster" Target="/ppt/notesMasters/notesMaster1.xml" Id="R3c5210da710f4dca" /><Relationship Type="http://schemas.openxmlformats.org/officeDocument/2006/relationships/presProps" Target="/ppt/presProps.xml" Id="R7433cfd80ba24824" /><Relationship Type="http://schemas.openxmlformats.org/officeDocument/2006/relationships/tableStyles" Target="/ppt/tableStyles.xml" Id="Rd41963e9bc414dc7" /><Relationship Type="http://schemas.openxmlformats.org/officeDocument/2006/relationships/slide" Target="/ppt/slides/slide1.xml" Id="Rddaccedc8d284f5e" /><Relationship Type="http://schemas.openxmlformats.org/officeDocument/2006/relationships/slide" Target="/ppt/slides/slide2.xml" Id="Rab437fd2fcfe4587" /><Relationship Type="http://schemas.openxmlformats.org/officeDocument/2006/relationships/slide" Target="/ppt/slides/slide3.xml" Id="Red617b9d6b574df3" /><Relationship Type="http://schemas.openxmlformats.org/officeDocument/2006/relationships/slide" Target="/ppt/slides/slide4.xml" Id="Reb8aefa054fc43f9" /><Relationship Type="http://schemas.openxmlformats.org/officeDocument/2006/relationships/slide" Target="/ppt/slides/slide5.xml" Id="R2675bf0582a34a7c" /><Relationship Type="http://schemas.openxmlformats.org/officeDocument/2006/relationships/slide" Target="/ppt/slides/slide6.xml" Id="Ra6910102d4924fc8" /><Relationship Type="http://schemas.openxmlformats.org/officeDocument/2006/relationships/slide" Target="/ppt/slides/slide7.xml" Id="R37abfc14c0bd459a" /><Relationship Type="http://schemas.openxmlformats.org/officeDocument/2006/relationships/slide" Target="/ppt/slides/slide8.xml" Id="R2356f09a3cdc42f2" /><Relationship Type="http://schemas.openxmlformats.org/officeDocument/2006/relationships/slide" Target="/ppt/slides/slide9.xml" Id="R647e84f3e22b4670" /><Relationship Type="http://schemas.openxmlformats.org/officeDocument/2006/relationships/slide" Target="/ppt/slides/slide10.xml" Id="Rd3e2f708ece448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5ae27bd3655408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43dcda6884e45b1" /><Relationship Type="http://schemas.openxmlformats.org/officeDocument/2006/relationships/notesMaster" Target="/ppt/notesMasters/notesMaster1.xml" Id="R1e79304613d64be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613fb19b0e432e" /><Relationship Type="http://schemas.openxmlformats.org/officeDocument/2006/relationships/notesMaster" Target="/ppt/notesMasters/notesMaster1.xml" Id="Rb61b6dc90ffb4c8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f30ca00181b45d0" /><Relationship Type="http://schemas.openxmlformats.org/officeDocument/2006/relationships/notesMaster" Target="/ppt/notesMasters/notesMaster1.xml" Id="R11fe1422b11e497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7f3d082c5cc4b59" /><Relationship Type="http://schemas.openxmlformats.org/officeDocument/2006/relationships/notesMaster" Target="/ppt/notesMasters/notesMaster1.xml" Id="R856add1a6d13499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aa63eac73f94ead" /><Relationship Type="http://schemas.openxmlformats.org/officeDocument/2006/relationships/notesMaster" Target="/ppt/notesMasters/notesMaster1.xml" Id="Ra48bafa842ef4fb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9667381cd184924" /><Relationship Type="http://schemas.openxmlformats.org/officeDocument/2006/relationships/notesMaster" Target="/ppt/notesMasters/notesMaster1.xml" Id="Rf3bafa24d9d844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3bb6510ee374d35" /><Relationship Type="http://schemas.openxmlformats.org/officeDocument/2006/relationships/notesMaster" Target="/ppt/notesMasters/notesMaster1.xml" Id="R13ecf64ca21d4e8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a853505a0324cc6" /><Relationship Type="http://schemas.openxmlformats.org/officeDocument/2006/relationships/notesMaster" Target="/ppt/notesMasters/notesMaster1.xml" Id="R4705462a92b044d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c1b6ef41a194ec7" /><Relationship Type="http://schemas.openxmlformats.org/officeDocument/2006/relationships/notesMaster" Target="/ppt/notesMasters/notesMaster1.xml" Id="R06d6052c857c422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b68273bed7c4f3c" /><Relationship Type="http://schemas.openxmlformats.org/officeDocument/2006/relationships/notesMaster" Target="/ppt/notesMasters/notesMaster1.xml" Id="R40be1ffe5f7746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AI-generated Filipinazz campaign image created for this project,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Filipinazz founder-provided concept and operating assumptions, 2026-08-16.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a6a01ac0434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84d3c6002704987" /><Relationship Type="http://schemas.openxmlformats.org/officeDocument/2006/relationships/slideLayout" Target="/ppt/slideLayouts/slideLayout1.xml" Id="R15090c53719c45a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90c53719c45a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10359560474b" /><Relationship Type="http://schemas.openxmlformats.org/officeDocument/2006/relationships/image" Target="/ppt/media/image.png" Id="Rd481b3f4a7844f96" /><Relationship Type="http://schemas.openxmlformats.org/officeDocument/2006/relationships/notesSlide" Target="/ppt/notesSlides/notesSlide1.xml" Id="Rb8e080afac6a4b8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63a4819874b31" /><Relationship Type="http://schemas.openxmlformats.org/officeDocument/2006/relationships/notesSlide" Target="/ppt/notesSlides/notesSlide10.xml" Id="R817493cb5189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9fb697c04f99" /><Relationship Type="http://schemas.openxmlformats.org/officeDocument/2006/relationships/notesSlide" Target="/ppt/notesSlides/notesSlide2.xml" Id="R689005e2fa9b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4978399b47a4" /><Relationship Type="http://schemas.openxmlformats.org/officeDocument/2006/relationships/notesSlide" Target="/ppt/notesSlides/notesSlide3.xml" Id="R34049909fc7d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a3509c264224" /><Relationship Type="http://schemas.openxmlformats.org/officeDocument/2006/relationships/notesSlide" Target="/ppt/notesSlides/notesSlide4.xml" Id="Rd0bd8838fccf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dcd1b56444dd" /><Relationship Type="http://schemas.openxmlformats.org/officeDocument/2006/relationships/notesSlide" Target="/ppt/notesSlides/notesSlide5.xml" Id="Rd5772a6dda16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3cbc3c6a04cb3" /><Relationship Type="http://schemas.openxmlformats.org/officeDocument/2006/relationships/notesSlide" Target="/ppt/notesSlides/notesSlide6.xml" Id="R7cd3736ca596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e09c9fc64324" /><Relationship Type="http://schemas.openxmlformats.org/officeDocument/2006/relationships/notesSlide" Target="/ppt/notesSlides/notesSlide7.xml" Id="R4418abea1a35469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6898854e48b8" /><Relationship Type="http://schemas.openxmlformats.org/officeDocument/2006/relationships/notesSlide" Target="/ppt/notesSlides/notesSlide8.xml" Id="Ra060723505e0404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9566501b24b00" /><Relationship Type="http://schemas.openxmlformats.org/officeDocument/2006/relationships/notesSlide" Target="/ppt/notesSlides/notesSlide9.xml" Id="R82b1c0db079145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81b3f4a7844f96"/>
          <a:srcRect xmlns:a="http://schemas.openxmlformats.org/drawingml/2006/main" l="3322" t="0" r="332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217145-67DA-473F-A226-2DB7F73BC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111"/>
            </a:avLst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C070B4-74FC-4A89-8D0E-0BBEE6A1B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D63"/>
                </a:solidFill>
              </a:defRPr>
            </a:pPr>
            <a:r>
              <a:rPr sz="975" b="1">
                <a:solidFill>
                  <a:srgbClr val="D6AD63"/>
                </a:solidFill>
              </a:rPr>
              <a:t>PARTNER PITCH · 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D0D144-9F65-4D15-AF80-823B0999D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43625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EFEB"/>
                </a:solidFill>
              </a:defRPr>
            </a:pPr>
            <a:r>
              <a:rPr sz="1275" b="1">
                <a:solidFill>
                  <a:srgbClr val="F5EFEB"/>
                </a:solidFill>
              </a:rPr>
              <a:t>MEDIA → COMMUNITY → REAL CONNECTION</a:t>
            </a:r>
          </a:p>
        </p:txBody>
      </p:sp>
    </p:spTree>
    <p:extLst>
      <p:ext uri="{BB962C8B-B14F-4D97-AF65-F5344CB8AC3E}">
        <p14:creationId xmlns:p14="http://schemas.microsoft.com/office/powerpoint/2010/main" val="63400264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B861AD-AA56-4621-A33F-C8056ADB1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C7599D-58CF-4F1A-95B7-099D93BD2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E96296-17DD-4951-9753-FAEB48AE3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THE INVITATION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2A25C8-CB26-480E-B943-B010AF394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97DBD8-C53A-494C-AC00-D7A4C09AE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F5EFEB"/>
                </a:solidFill>
              </a:defRPr>
            </a:pPr>
            <a:r>
              <a:rPr sz="4275" b="1">
                <a:solidFill>
                  <a:srgbClr val="F5EFEB"/>
                </a:solidFill>
              </a:rPr>
              <a:t>LET’S BUILD THE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6AED69-761A-4B49-864A-5AB48821A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F5EFEB"/>
                </a:solidFill>
              </a:defRPr>
            </a:pPr>
            <a:r>
              <a:rPr sz="4275" b="1">
                <a:solidFill>
                  <a:srgbClr val="F5EFEB"/>
                </a:solidFill>
              </a:rPr>
              <a:t>FIRST GREAT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6AC6F4-E195-4E97-9D9E-3105DB5B4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857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150" b="1">
                <a:solidFill>
                  <a:srgbClr val="F23C88"/>
                </a:solidFill>
              </a:defRPr>
            </a:pPr>
            <a:r>
              <a:rPr sz="6150" b="1">
                <a:solidFill>
                  <a:srgbClr val="F23C88"/>
                </a:solidFill>
              </a:rPr>
              <a:t>CONNECTION.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9A19C1-6FEB-41E8-B264-6498A0FA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624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9ABB1"/>
                </a:solidFill>
              </a:defRPr>
            </a:pPr>
            <a:r>
              <a:rPr sz="1350" b="0">
                <a:solidFill>
                  <a:srgbClr val="B9ABB1"/>
                </a:solidFill>
              </a:rPr>
              <a:t>Venue partners · sponsors · hospitality collaborators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2378E0-94AA-434E-8C45-90D6D6A55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591050"/>
            <a:ext cx="30289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9525">
            <a:solidFill>
              <a:srgbClr val="F23C8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2CD83D-085D-4CCB-8622-92338258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2975"/>
            <a:ext cx="2647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0708"/>
                </a:solidFill>
              </a:defRPr>
            </a:pPr>
            <a:r>
              <a:rPr sz="1125" b="1">
                <a:solidFill>
                  <a:srgbClr val="080708"/>
                </a:solidFill>
              </a:rPr>
              <a:t>PARTNER WITH FILIPINAZZ  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0B5D75-DCFB-44FF-92E2-80B637D70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91175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EFEB"/>
                </a:solidFill>
              </a:defRPr>
            </a:pPr>
            <a:r>
              <a:rPr sz="1050" b="1">
                <a:solidFill>
                  <a:srgbClr val="F5EFEB"/>
                </a:solidFill>
              </a:rPr>
              <a:t>filipinazz.acesliveph.com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A87A82-8211-4223-9A88-52C96A49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62927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AD63"/>
                </a:solidFill>
              </a:defRPr>
            </a:pPr>
            <a:r>
              <a:rPr sz="900" b="1">
                <a:solidFill>
                  <a:srgbClr val="D6AD63"/>
                </a:solidFill>
              </a:rPr>
              <a:t>REAL FILIPINAS. REAL STORIES. REAL CONNECTIONS.</a:t>
            </a:r>
          </a:p>
        </p:txBody>
      </p:sp>
    </p:spTree>
    <p:extLst>
      <p:ext uri="{BB962C8B-B14F-4D97-AF65-F5344CB8AC3E}">
        <p14:creationId xmlns:p14="http://schemas.microsoft.com/office/powerpoint/2010/main" val="18188929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23AA45B-EE4D-4380-8575-4FE0F3E54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42E7FA-7D53-4ACF-B3E7-11BE9E073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CCA410-BB5F-4B73-848E-2D24087D2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THE PROPOSITION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DA2149-45D5-47D5-A44C-FDEEF48D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E51429-D7BC-441C-B290-DEEA6724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THE BRAND IN ONE LINE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E49DEE-7F67-4D6B-9512-70988DDF5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ATTENTION BECOMES CONNECTION.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81100B-FBE6-4EE6-8ED9-83CD2F268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9ABB1"/>
                </a:solidFill>
              </a:defRPr>
            </a:pPr>
            <a:r>
              <a:rPr sz="1500" b="0">
                <a:solidFill>
                  <a:srgbClr val="B9ABB1"/>
                </a:solidFill>
              </a:rPr>
              <a:t>A locally rooted media brand that turns candid stories into trusted community, memorable events and premium introductions.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97FEDA-5F37-4349-A1F8-E8FDB6C7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130C0F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FC4508-DFB3-4ECA-9E18-E6C26B3B7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5290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3C0302-DF6B-42E3-A0EF-90ECB5861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EFEB"/>
                </a:solidFill>
              </a:defRPr>
            </a:pPr>
            <a:r>
              <a:rPr sz="1875" b="1">
                <a:solidFill>
                  <a:srgbClr val="F5EFEB"/>
                </a:solidFill>
              </a:rPr>
              <a:t>MEDIA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DFD5E7-F95B-453C-A0BD-6D620D466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9ABB1"/>
                </a:solidFill>
              </a:defRPr>
            </a:pPr>
            <a:r>
              <a:rPr sz="975" b="0">
                <a:solidFill>
                  <a:srgbClr val="B9ABB1"/>
                </a:solidFill>
              </a:rPr>
              <a:t>Earn attention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706814-5400-4A2C-AC85-7D6613914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981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130C0F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7B3B02-A8B7-4AEB-978C-AEAB5BB04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15290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0973AB-4D11-496A-959B-2F46992C0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495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EFEB"/>
                </a:solidFill>
              </a:defRPr>
            </a:pPr>
            <a:r>
              <a:rPr sz="1875" b="1">
                <a:solidFill>
                  <a:srgbClr val="F5EFEB"/>
                </a:solidFill>
              </a:rPr>
              <a:t>COMMUNITY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772FA3-80B4-427E-8C95-AA91978C9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8958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9ABB1"/>
                </a:solidFill>
              </a:defRPr>
            </a:pPr>
            <a:r>
              <a:rPr sz="975" b="0">
                <a:solidFill>
                  <a:srgbClr val="B9ABB1"/>
                </a:solidFill>
              </a:rPr>
              <a:t>Build trust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A70F4C-9B8C-4CF9-BB48-6B59676B0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981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130C0F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838D7D-6C2D-494C-9DC9-9E4C9B7BE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15290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C0EC28-45BE-412E-B9E2-DE3600002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95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EFEB"/>
                </a:solidFill>
              </a:defRPr>
            </a:pPr>
            <a:r>
              <a:rPr sz="1875" b="1">
                <a:solidFill>
                  <a:srgbClr val="F5EFEB"/>
                </a:solidFill>
              </a:rPr>
              <a:t>EVENTS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2BEB82-5DC1-44FA-B373-0E8994F87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8958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9ABB1"/>
                </a:solidFill>
              </a:defRPr>
            </a:pPr>
            <a:r>
              <a:rPr sz="975" b="0">
                <a:solidFill>
                  <a:srgbClr val="B9ABB1"/>
                </a:solidFill>
              </a:rPr>
              <a:t>Meet in real life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2AEF17-F32B-44E5-9CF8-0F37C855D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981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9525">
            <a:solidFill>
              <a:srgbClr val="F23C8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BDDAF5-1EB7-4326-808F-064977FD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15290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0708"/>
                </a:solidFill>
              </a:defRPr>
            </a:pPr>
            <a:r>
              <a:rPr sz="825" b="1">
                <a:solidFill>
                  <a:srgbClr val="080708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E4A1B9-0094-475B-9B31-0D0D9D5EE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495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80708"/>
                </a:solidFill>
              </a:defRPr>
            </a:pPr>
            <a:r>
              <a:rPr sz="1875" b="1">
                <a:solidFill>
                  <a:srgbClr val="080708"/>
                </a:solidFill>
              </a:rPr>
              <a:t>MATCHME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0BD444-42A9-49F0-ACB5-AD1B653D1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8958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41126"/>
                </a:solidFill>
              </a:defRPr>
            </a:pPr>
            <a:r>
              <a:rPr sz="975" b="0">
                <a:solidFill>
                  <a:srgbClr val="441126"/>
                </a:solidFill>
              </a:rPr>
              <a:t>Introduce with intention</a:t>
            </a:r>
          </a:p>
        </p:txBody>
      </p:sp>
    </p:spTree>
    <p:extLst>
      <p:ext uri="{BB962C8B-B14F-4D97-AF65-F5344CB8AC3E}">
        <p14:creationId xmlns:p14="http://schemas.microsoft.com/office/powerpoint/2010/main" val="9554153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98FF26-A6DF-4E21-81DC-9C17872A2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9DBCA1-D6A4-4F1B-9595-1710E931B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FD3BD3-C56E-4A8F-BAD5-483C5040E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WHY ANGELES CITY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ECA352-6845-4320-817D-0D2CAFE7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777245-6710-401A-A874-842F38E14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THE SETTING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6884AD-D019-404F-ABAD-5173B1E00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ONE COMPACT CITY. THREE DISTINCT SOCIAL WORLDS.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5F80E4-6211-4DE1-9A75-746C584E8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9ABB1"/>
                </a:solidFill>
              </a:defRPr>
            </a:pPr>
            <a:r>
              <a:rPr sz="1500" b="0">
                <a:solidFill>
                  <a:srgbClr val="B9ABB1"/>
                </a:solidFill>
              </a:rPr>
              <a:t>Filipinazz meets adults where Angeles City actually lives—without reducing the city to nightlife alone.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9F4397-B7E6-434D-ACD2-F5C51D046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33337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120B0E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3F7154-DD09-4538-9BBB-83B4033F1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95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DD2D52-EAC7-45F2-B6B7-AE7E5AB86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577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WALKING STREET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7900FB-40ED-4A1B-8AA9-415226A60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43475"/>
            <a:ext cx="2838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Nightlife, hospitality and after-hours perspectives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F6EEF6-538F-48AD-BF7C-5C2714A52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29050"/>
            <a:ext cx="33337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120B0E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9BFA7F-5B12-4AC1-BD31-37874CD6B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195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24933E-C620-41E5-AAAB-64FA2121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577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CAMPUSES + CAFÉS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CB6304-3A6D-4A2E-ACFC-28A0EEE6A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943475"/>
            <a:ext cx="2838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Adult students, ambition and next-generation views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3B5B09-754A-4344-A074-896486139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29050"/>
            <a:ext cx="33337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120B0E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B9A3B3-A216-46CA-81C2-965A90EB8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195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C7A399-39E6-4190-A28D-44DF2D8F6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577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MALLS + CITY LIFE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524F51-4FB0-466B-A8D5-3EC09DEC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943475"/>
            <a:ext cx="2838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Everyday culture, dating and approachable street stories</a:t>
            </a:r>
          </a:p>
        </p:txBody>
      </p:sp>
    </p:spTree>
    <p:extLst>
      <p:ext uri="{BB962C8B-B14F-4D97-AF65-F5344CB8AC3E}">
        <p14:creationId xmlns:p14="http://schemas.microsoft.com/office/powerpoint/2010/main" val="45474330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9C5EAC-0CDB-493C-B2DC-1D02C5D79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AE2F0D-7D1F-4A57-9520-2386F184E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8A8ACE-5126-4AB0-937F-C8BEE520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THE AUDIENCE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9D41DD-E7A2-409B-84A7-9009377AF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FA347C-CFB1-4D13-AA51-75EABC0C6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WHO JOINS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34C25B-5A9D-4BA2-B6F3-D498D2EFF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BUILT FOR PARTICIPATION—NOT SPECTATORSHIP ALONE.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4C5280-7658-4875-A7CD-25D992559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432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3C88"/>
                </a:solidFill>
              </a:defRPr>
            </a:pPr>
            <a:r>
              <a:rPr sz="975" b="1">
                <a:solidFill>
                  <a:srgbClr val="F23C88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787749-F8AE-4345-B4DF-463E538B6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10515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EFEB"/>
                </a:solidFill>
              </a:defRPr>
            </a:pPr>
            <a:r>
              <a:rPr sz="2025" b="1">
                <a:solidFill>
                  <a:srgbClr val="F5EFEB"/>
                </a:solidFill>
              </a:rPr>
              <a:t>LOCAL FILIPINAS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937895-4101-4D4F-817B-827CD5910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1051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9ABB1"/>
                </a:solidFill>
              </a:defRPr>
            </a:pPr>
            <a:r>
              <a:rPr sz="1275" b="0">
                <a:solidFill>
                  <a:srgbClr val="B9ABB1"/>
                </a:solidFill>
              </a:rPr>
              <a:t>Consenting adults 18+ from nightlife, universities, workplaces, malls and cafés.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1B909A-F55E-4A21-8268-445E4FC7A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57625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29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376E45-3065-46F6-BF18-D0C628309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33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3C88"/>
                </a:solidFill>
              </a:defRPr>
            </a:pPr>
            <a:r>
              <a:rPr sz="975" b="1">
                <a:solidFill>
                  <a:srgbClr val="F23C88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FF8A40-38CC-4A34-9163-85C72E0E0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09575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EFEB"/>
                </a:solidFill>
              </a:defRPr>
            </a:pPr>
            <a:r>
              <a:rPr sz="2025" b="1">
                <a:solidFill>
                  <a:srgbClr val="F5EFEB"/>
                </a:solidFill>
              </a:rPr>
              <a:t>MEN SEEKING CONNECTION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B7B0A3-AEBC-402F-932D-DB8A68F7F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0957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9ABB1"/>
                </a:solidFill>
              </a:defRPr>
            </a:pPr>
            <a:r>
              <a:rPr sz="1275" b="0">
                <a:solidFill>
                  <a:srgbClr val="B9ABB1"/>
                </a:solidFill>
              </a:rPr>
              <a:t>Local and visiting adults interested in culture, respectful dating and real social settings.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6D0E25-D86E-4F7B-81CD-B83792B4E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48225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29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DCB2CB-6A55-4EC6-8BC2-1F07F78EB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244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3C88"/>
                </a:solidFill>
              </a:defRPr>
            </a:pPr>
            <a:r>
              <a:rPr sz="975" b="1">
                <a:solidFill>
                  <a:srgbClr val="F23C88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DBD5BF-116B-438A-A0E0-437F3C186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08635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EFEB"/>
                </a:solidFill>
              </a:defRPr>
            </a:pPr>
            <a:r>
              <a:rPr sz="2025" b="1">
                <a:solidFill>
                  <a:srgbClr val="F5EFEB"/>
                </a:solidFill>
              </a:rPr>
              <a:t>COMMERCIAL PARTNERS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46EA7E-6827-4D25-B00F-F27D55E9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50863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9ABB1"/>
                </a:solidFill>
              </a:defRPr>
            </a:pPr>
            <a:r>
              <a:rPr sz="1275" b="0">
                <a:solidFill>
                  <a:srgbClr val="B9ABB1"/>
                </a:solidFill>
              </a:rPr>
              <a:t>Venues, hospitality and lifestyle brands seeking measurable social activation.</a:t>
            </a:r>
          </a:p>
        </p:txBody>
      </p:sp>
    </p:spTree>
    <p:extLst>
      <p:ext uri="{BB962C8B-B14F-4D97-AF65-F5344CB8AC3E}">
        <p14:creationId xmlns:p14="http://schemas.microsoft.com/office/powerpoint/2010/main" val="134893616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F3F98E7-07AA-4CB5-84C2-78F72E183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FFAE11-EAF5-4C51-BE34-99B84821E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262959-B80F-4FBC-8576-01AED2AC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THE CONTENT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FE3AAD-DCF8-4D82-BF03-93C904DCE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E2E7C2-244A-4FFF-BB57-B63151B71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THE PROGRAMMING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848E47-6F6E-425D-AB72-B9FB485FD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PROVOCATIVE QUESTIONS. RESPECTFUL TREATMENT.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9F4C64-7A94-4423-92C3-F96A2AB33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9ABB1"/>
                </a:solidFill>
              </a:defRPr>
            </a:pPr>
            <a:r>
              <a:rPr sz="1500" b="0">
                <a:solidFill>
                  <a:srgbClr val="B9ABB1"/>
                </a:solidFill>
              </a:rPr>
              <a:t>A balanced content mix protects trust while preserving shareability.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190E82-484D-4722-AA0D-116B7ADB2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81425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40%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3048A9-88D6-4193-BF4A-726742230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867150"/>
            <a:ext cx="619125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85FFAF-A6C8-4706-8440-53972F245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90950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EFEB"/>
                </a:solidFill>
              </a:defRPr>
            </a:pPr>
            <a:r>
              <a:rPr sz="975" b="1">
                <a:solidFill>
                  <a:srgbClr val="F5EFEB"/>
                </a:solidFill>
              </a:rPr>
              <a:t>RELATIONSHIPS + CULTURE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292C39-FFCC-4690-B4C1-E55BD4224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100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25%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C80747-C804-4015-90F0-CD0C8379F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295775"/>
            <a:ext cx="3869531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2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4E4381-7B45-483D-AF00-8205D9341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219575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EFEB"/>
                </a:solidFill>
              </a:defRPr>
            </a:pPr>
            <a:r>
              <a:rPr sz="975" b="1">
                <a:solidFill>
                  <a:srgbClr val="F5EFEB"/>
                </a:solidFill>
              </a:rPr>
              <a:t>STREET INTERVIEWS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F55F9F-AD1B-46FF-A895-728617996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38675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20%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579149-40EE-4C55-9067-C05EA5121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724400"/>
            <a:ext cx="3095625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2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CF11E2-524B-4A61-8C4B-78211CCB9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48200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EFEB"/>
                </a:solidFill>
              </a:defRPr>
            </a:pPr>
            <a:r>
              <a:rPr sz="975" b="1">
                <a:solidFill>
                  <a:srgbClr val="F5EFEB"/>
                </a:solidFill>
              </a:rPr>
              <a:t>CROSS-CULTURAL EDUCATION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96908E-A950-4CC9-8AAF-026DE1F48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6730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10%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EAB46E-1A51-4837-9BBA-703A53C8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153025"/>
            <a:ext cx="1547813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2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5F9239-8E15-48C5-8DBD-AEF47B23B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076825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EFEB"/>
                </a:solidFill>
              </a:defRPr>
            </a:pPr>
            <a:r>
              <a:rPr sz="975" b="1">
                <a:solidFill>
                  <a:srgbClr val="F5EFEB"/>
                </a:solidFill>
              </a:rPr>
              <a:t>REAL CONNECTION STORIES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DB0CEA-704B-48DC-BBDB-CA6E43AD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95925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5%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255F4E-8FB8-42A9-A3F1-EAD615830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581650"/>
            <a:ext cx="773906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2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A07951-7D10-445C-B9E9-9298B0147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505450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EFEB"/>
                </a:solidFill>
              </a:defRPr>
            </a:pPr>
            <a:r>
              <a:rPr sz="975" b="1">
                <a:solidFill>
                  <a:srgbClr val="F5EFEB"/>
                </a:solidFill>
              </a:rPr>
              <a:t>DIRECT PROMOTION</a:t>
            </a:r>
          </a:p>
        </p:txBody>
      </p:sp>
    </p:spTree>
    <p:extLst>
      <p:ext uri="{BB962C8B-B14F-4D97-AF65-F5344CB8AC3E}">
        <p14:creationId xmlns:p14="http://schemas.microsoft.com/office/powerpoint/2010/main" val="17957947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25701E8-DB00-4D93-9F1A-768AA8FE2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9CD23E-5965-4A7D-B229-F5CF7D77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23F7F5-0F4C-40BD-9827-BC329BA4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THE EXPERIENCE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0A0DCF-0A8B-44FA-BF87-EEF3BFBAE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F4291F-866D-4D84-A865-71473ACD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FROM SCREEN TO ROOM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5A50BE-A953-4209-A3ED-F17E38233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A SOCIAL NIGHT PEOPLE WANT TO REPEAT.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2351FA-404D-4404-9C1D-FF4910896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25146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110A0D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98261C-28A1-4B19-A03F-E4615D603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004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D26B15-5EBE-4347-B016-9EB82F653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DISCOVER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0ACFCE-A5F3-4A17-B020-7548978E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A short interview starts the relationship.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BE80B7-2F40-45DA-A55F-81D6B4549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191000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3C88"/>
                </a:solidFill>
              </a:defRPr>
            </a:pPr>
            <a:r>
              <a:rPr sz="1500" b="1">
                <a:solidFill>
                  <a:srgbClr val="F23C88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A94964-EE78-40F8-8804-BE2088F8F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409950"/>
            <a:ext cx="25146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110A0D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FA04BC-4E04-4983-B646-2358F4795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6004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CF0AEE-B9E1-4BED-800E-53C248113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0576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OPT IN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C17786-C70C-457D-A7CE-5B49A4518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55295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Adults choose content, community or both.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4DAB84-A46B-4CF3-9009-BBFB33C57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191000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3C88"/>
                </a:solidFill>
              </a:defRPr>
            </a:pPr>
            <a:r>
              <a:rPr sz="1500" b="1">
                <a:solidFill>
                  <a:srgbClr val="F23C88"/>
                </a:solidFill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C966D8-BA00-44D9-B468-045A33473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409950"/>
            <a:ext cx="25146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441126"/>
          </a:solidFill>
          <a:ln xmlns:a="http://schemas.openxmlformats.org/drawingml/2006/main" w="9525">
            <a:solidFill>
              <a:srgbClr val="F23C8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097203-FD85-4E97-9936-94E1674DA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004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12765F-87AC-4550-BCCF-F304FF0D5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576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ATTEND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9ABC87-733C-46BB-B5E3-DFEE6B3DE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55295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A curated event turns interest into presence.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EDE192-AE77-4C60-B310-B1D8004A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91000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3C88"/>
                </a:solidFill>
              </a:defRPr>
            </a:pPr>
            <a:r>
              <a:rPr sz="1500" b="1">
                <a:solidFill>
                  <a:srgbClr val="F23C88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879D14-6894-4862-AE89-8412A6453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09950"/>
            <a:ext cx="25146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110A0D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276301-196E-481F-B7C0-B3FA835AA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6004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A6A5E55-8EDE-4288-827D-8E1D78A90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0576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EFEB"/>
                </a:solidFill>
              </a:defRPr>
            </a:pPr>
            <a:r>
              <a:rPr sz="2100" b="1">
                <a:solidFill>
                  <a:srgbClr val="F5EFEB"/>
                </a:solidFill>
              </a:rPr>
              <a:t>CONNECT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82D763-FD99-4DFE-9BAD-9B21437D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55295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9ABB1"/>
                </a:solidFill>
              </a:defRPr>
            </a:pPr>
            <a:r>
              <a:rPr sz="1050" b="0">
                <a:solidFill>
                  <a:srgbClr val="B9ABB1"/>
                </a:solidFill>
              </a:rPr>
              <a:t>A date, friendship or introduction begins.</a:t>
            </a:r>
          </a:p>
        </p:txBody>
      </p:sp>
    </p:spTree>
    <p:extLst>
      <p:ext uri="{BB962C8B-B14F-4D97-AF65-F5344CB8AC3E}">
        <p14:creationId xmlns:p14="http://schemas.microsoft.com/office/powerpoint/2010/main" val="2192356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D161A3-C504-4F62-8644-23BEBA1FD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07956C-EC4A-4499-9E57-B51D55372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D648AE-C312-460B-AB42-5B25F3DAE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PARTNER VALUE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140EE5-A323-41E9-ABC5-F131A2B7E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583406-1994-42A8-A62D-81E4830A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WHAT PARTNERS GAIN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A3D56A-1CDE-4B9E-A19F-67CD4EEEC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FOOT TRAFFIC WITH A STORY ATTACHED.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5A0FA1-B0AA-4AD7-9D09-E7FEAC3E8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9ABB1"/>
                </a:solidFill>
              </a:defRPr>
            </a:pPr>
            <a:r>
              <a:rPr sz="1500" b="0">
                <a:solidFill>
                  <a:srgbClr val="B9ABB1"/>
                </a:solidFill>
              </a:rPr>
              <a:t>The partnership is designed around outcomes—not logo placement alone.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4C055A-B1D3-4DB4-83DF-A24A9BE40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9525">
            <a:solidFill>
              <a:srgbClr val="F23C8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DA1E84-6372-4937-8AF1-BD4CADAE4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957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80708"/>
                </a:solidFill>
              </a:defRPr>
            </a:pPr>
            <a:r>
              <a:rPr sz="2025" b="1">
                <a:solidFill>
                  <a:srgbClr val="080708"/>
                </a:solidFill>
              </a:rPr>
              <a:t>VENUES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773E57-8150-4DB6-B552-7D6F50B1F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91050"/>
            <a:ext cx="2809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41126"/>
                </a:solidFill>
              </a:defRPr>
            </a:pPr>
            <a:r>
              <a:rPr sz="1125" b="0">
                <a:solidFill>
                  <a:srgbClr val="441126"/>
                </a:solidFill>
              </a:rPr>
              <a:t>Curated off-peak attendance, co-hosting and post-event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D372F2-419A-4D5A-A575-48513DC5F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57625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120B0E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765112-F1C7-4014-880E-225B27F79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957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EFEB"/>
                </a:solidFill>
              </a:defRPr>
            </a:pPr>
            <a:r>
              <a:rPr sz="2025" b="1">
                <a:solidFill>
                  <a:srgbClr val="F5EFEB"/>
                </a:solidFill>
              </a:rPr>
              <a:t>HOSPITALITY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170A69-C39E-4A18-B51E-251593743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591050"/>
            <a:ext cx="2809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ABB1"/>
                </a:solidFill>
              </a:defRPr>
            </a:pPr>
            <a:r>
              <a:rPr sz="1125" b="0">
                <a:solidFill>
                  <a:srgbClr val="B9ABB1"/>
                </a:solidFill>
              </a:rPr>
              <a:t>Date-night packages and locally relevant content integrations.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189423-55F9-4851-89BF-160F1BB74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57625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120B0E"/>
          </a:solidFill>
          <a:ln xmlns:a="http://schemas.openxmlformats.org/drawingml/2006/main" w="9525">
            <a:solidFill>
              <a:srgbClr val="3A293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3C536C-2D01-4287-92CA-3BF1D91C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EFEB"/>
                </a:solidFill>
              </a:defRPr>
            </a:pPr>
            <a:r>
              <a:rPr sz="2025" b="1">
                <a:solidFill>
                  <a:srgbClr val="F5EFEB"/>
                </a:solidFill>
              </a:rPr>
              <a:t>BRANDS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F1A166-B6AE-4540-AD9A-9D89254ED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591050"/>
            <a:ext cx="2809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ABB1"/>
                </a:solidFill>
              </a:defRPr>
            </a:pPr>
            <a:r>
              <a:rPr sz="1125" b="0">
                <a:solidFill>
                  <a:srgbClr val="B9ABB1"/>
                </a:solidFill>
              </a:rPr>
              <a:t>Sponsor-supported questions, event moments and measurable response.</a:t>
            </a:r>
          </a:p>
        </p:txBody>
      </p:sp>
    </p:spTree>
    <p:extLst>
      <p:ext uri="{BB962C8B-B14F-4D97-AF65-F5344CB8AC3E}">
        <p14:creationId xmlns:p14="http://schemas.microsoft.com/office/powerpoint/2010/main" val="197727671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AC68C7-1423-48FE-B83E-0900F7981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30E52E-11AB-4B3D-88AD-6A707A0E2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412FE0-5E73-4668-A3C6-46CB06A3A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RESPONSIBLE GROWTH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168EC5-8C48-491A-BD5F-364FB5D8B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AA2D06-0F88-43CC-A5FC-D62CAF8B8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OUR STANDARD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F19801-9486-4D3D-A8A8-77C6350F6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TRUST IS NOT A POLICY PAGE. IT IS THE PRODUCT.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E6D712-F531-4A32-BCF5-B6814D682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18+ VERIFIED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C2883E-6E4C-4E1C-ACD5-6DE1FB9AF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ABB1"/>
                </a:solidFill>
              </a:defRPr>
            </a:pPr>
            <a:r>
              <a:rPr sz="1125" b="0">
                <a:solidFill>
                  <a:srgbClr val="B9ABB1"/>
                </a:solidFill>
              </a:rPr>
              <a:t>Dating-related participation is adult-only.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2AAE3B-F2B5-4B20-96C5-7C7C63A8D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956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SEPARATE CONSENT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B474E4-E0CD-4699-AE3A-AD0E1949D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957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ABB1"/>
                </a:solidFill>
              </a:defRPr>
            </a:pPr>
            <a:r>
              <a:rPr sz="1125" b="0">
                <a:solidFill>
                  <a:srgbClr val="B9ABB1"/>
                </a:solidFill>
              </a:rPr>
              <a:t>Interview, community and filming choices never imply one another.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003C9D-7213-4FAC-A03F-BFA78C7D1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CAMERA-FREE SPACE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C5111B-EBF8-4963-B78A-2F524DC67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863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ABB1"/>
                </a:solidFill>
              </a:defRPr>
            </a:pPr>
            <a:r>
              <a:rPr sz="1125" b="0">
                <a:solidFill>
                  <a:srgbClr val="B9ABB1"/>
                </a:solidFill>
              </a:rPr>
              <a:t>Events include places where connection is not content.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7016A5-C8F5-4493-B55C-13886C4A0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6863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23C88"/>
                </a:solidFill>
              </a:defRPr>
            </a:pPr>
            <a:r>
              <a:rPr sz="1725" b="1">
                <a:solidFill>
                  <a:srgbClr val="F23C88"/>
                </a:solidFill>
              </a:rPr>
              <a:t>ACTIVE MODERATION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9C308B-54A6-4655-931B-FC85D2C0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863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ABB1"/>
                </a:solidFill>
              </a:defRPr>
            </a:pPr>
            <a:r>
              <a:rPr sz="1125" b="0">
                <a:solidFill>
                  <a:srgbClr val="B9ABB1"/>
                </a:solidFill>
              </a:rPr>
              <a:t>Harassment, doxxing and degrading commentary are removed.</a:t>
            </a:r>
          </a:p>
        </p:txBody>
      </p:sp>
    </p:spTree>
    <p:extLst>
      <p:ext uri="{BB962C8B-B14F-4D97-AF65-F5344CB8AC3E}">
        <p14:creationId xmlns:p14="http://schemas.microsoft.com/office/powerpoint/2010/main" val="97104729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7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B40AE5-B319-400D-B1E5-BA2A9E6C2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3C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9ADCC3-6149-4AEC-907F-6572E14C1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EFEB"/>
                </a:solidFill>
              </a:defRPr>
            </a:pPr>
            <a:r>
              <a:rPr sz="1650" b="1">
                <a:solidFill>
                  <a:srgbClr val="F5EFEB"/>
                </a:solidFill>
              </a:rPr>
              <a:t>FILIPINAZZ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C62CEB-6284-44E1-85C3-762226D2A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23C88"/>
                </a:solidFill>
              </a:defRPr>
            </a:pPr>
            <a:r>
              <a:rPr sz="825" b="1">
                <a:solidFill>
                  <a:srgbClr val="F23C88"/>
                </a:solidFill>
              </a:rPr>
              <a:t>90-DAY PILOT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B3F7BA-BCB0-47AB-94F4-B56C783E9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400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ABB1"/>
                </a:solidFill>
              </a:defRPr>
            </a:pPr>
            <a:r>
              <a:rPr sz="900" b="1">
                <a:solidFill>
                  <a:srgbClr val="B9ABB1"/>
                </a:solidFill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C65493-DCF5-4286-98D0-60A252401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3C88"/>
                </a:solidFill>
              </a:defRPr>
            </a:pPr>
            <a:r>
              <a:rPr sz="900" b="1">
                <a:solidFill>
                  <a:srgbClr val="F23C88"/>
                </a:solidFill>
              </a:rPr>
              <a:t>PROOF BEFORE SCALE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94558C-FBC5-4F84-A97C-565702BB3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EFEB"/>
                </a:solidFill>
              </a:defRPr>
            </a:pPr>
            <a:r>
              <a:rPr sz="3900" b="1">
                <a:solidFill>
                  <a:srgbClr val="F5EFEB"/>
                </a:solidFill>
              </a:rPr>
              <a:t>TARGETS—NOT INVENTED TRACTION.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E2E3CD-6A2B-470B-9549-924F0F0D5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9ABB1"/>
                </a:solidFill>
              </a:defRPr>
            </a:pPr>
            <a:r>
              <a:rPr sz="1500" b="0">
                <a:solidFill>
                  <a:srgbClr val="B9ABB1"/>
                </a:solidFill>
              </a:rPr>
              <a:t>The pilot earns the right to expand by proving trust, repeat demand and sound unit economics.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793A96-FAA0-4CB2-B7DA-BA265ACC5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23C88"/>
                </a:solidFill>
              </a:defRPr>
            </a:pPr>
            <a:r>
              <a:rPr sz="4350" b="1">
                <a:solidFill>
                  <a:srgbClr val="F23C88"/>
                </a:solidFill>
              </a:rPr>
              <a:t>50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B9D7F0-B7A2-45FB-8CCE-395CDE043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958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5EFEB"/>
                </a:solidFill>
              </a:defRPr>
            </a:pPr>
            <a:r>
              <a:rPr sz="1125" b="1">
                <a:solidFill>
                  <a:srgbClr val="F5EFEB"/>
                </a:solidFill>
              </a:rPr>
              <a:t>SHORT INTERVIEWS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17740F-D08C-4866-A22A-41653E45F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9052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23C88"/>
                </a:solidFill>
              </a:defRPr>
            </a:pPr>
            <a:r>
              <a:rPr sz="4350" b="1">
                <a:solidFill>
                  <a:srgbClr val="F23C88"/>
                </a:solidFill>
              </a:rPr>
              <a:t>200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5BA4B1-B728-4DA5-BD22-3646B6DC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6958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5EFEB"/>
                </a:solidFill>
              </a:defRPr>
            </a:pPr>
            <a:r>
              <a:rPr sz="1125" b="1">
                <a:solidFill>
                  <a:srgbClr val="F5EFEB"/>
                </a:solidFill>
              </a:rPr>
              <a:t>FOUNDING MEMBERS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A5C128-2D79-4D59-A76F-97BE99401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9052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23C88"/>
                </a:solidFill>
              </a:defRPr>
            </a:pPr>
            <a:r>
              <a:rPr sz="4350" b="1">
                <a:solidFill>
                  <a:srgbClr val="F23C88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EEE9C5-6263-4D01-B949-20E54FE62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6958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5EFEB"/>
                </a:solidFill>
              </a:defRPr>
            </a:pPr>
            <a:r>
              <a:rPr sz="1125" b="1">
                <a:solidFill>
                  <a:srgbClr val="F5EFEB"/>
                </a:solidFill>
              </a:rPr>
              <a:t>PARTNER EVENTS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EF3393-E7D3-48FC-99F3-FF3F24587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9052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23C88"/>
                </a:solidFill>
              </a:defRPr>
            </a:pPr>
            <a:r>
              <a:rPr sz="4350" b="1">
                <a:solidFill>
                  <a:srgbClr val="F23C88"/>
                </a:solidFill>
              </a:rPr>
              <a:t>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7C642A-43C4-4941-BE68-41A60810F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6958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5EFEB"/>
                </a:solidFill>
              </a:defRPr>
            </a:pPr>
            <a:r>
              <a:rPr sz="1125" b="1">
                <a:solidFill>
                  <a:srgbClr val="F5EFEB"/>
                </a:solidFill>
              </a:rPr>
              <a:t>MATCHME CONSULTS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EA4715-D22F-406D-B6A7-FEB466C3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D6AD63"/>
                </a:solidFill>
              </a:defRPr>
            </a:pPr>
            <a:r>
              <a:rPr sz="825" b="1">
                <a:solidFill>
                  <a:srgbClr val="D6AD63"/>
                </a:solidFill>
              </a:rPr>
              <a:t>PASS CONDITION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290429-23EE-4400-A93F-6E1AC10E5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514975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9ABB1"/>
                </a:solidFill>
              </a:defRPr>
            </a:pPr>
            <a:r>
              <a:rPr sz="1275" b="0">
                <a:solidFill>
                  <a:srgbClr val="B9ABB1"/>
                </a:solidFill>
              </a:rPr>
              <a:t>Women return, refer friends and report that participation feels safe, respectful and worthwhile.</a:t>
            </a:r>
          </a:p>
        </p:txBody>
      </p:sp>
    </p:spTree>
    <p:extLst>
      <p:ext uri="{BB962C8B-B14F-4D97-AF65-F5344CB8AC3E}">
        <p14:creationId xmlns:p14="http://schemas.microsoft.com/office/powerpoint/2010/main" val="52687530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2026-08-17T02:14:32.6610000Z</dcterms:created>
  <dcterms:modified xsi:type="dcterms:W3CDTF">2026-08-17T02:14:32.6610000Z</dcterms:modified>
</coreProperties>
</file>